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2" r:id="rId9"/>
    <p:sldId id="264" r:id="rId10"/>
    <p:sldId id="265" r:id="rId11"/>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425D63D0-96BB-414C-B6BC-B75DAAF5DF55}" type="datetimeFigureOut">
              <a:rPr lang="es-ES_tradnl" smtClean="0"/>
              <a:t>01/01/2000</a:t>
            </a:fld>
            <a:endParaRPr lang="es-ES_tradnl"/>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_tradnl"/>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00D3D8B8-82F7-48B4-B029-9D6C3F17F8F0}" type="slidenum">
              <a:rPr lang="es-ES_tradnl" smtClean="0"/>
              <a:t>‹Nº›</a:t>
            </a:fld>
            <a:endParaRPr lang="es-ES_tradnl"/>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25D63D0-96BB-414C-B6BC-B75DAAF5DF55}" type="datetimeFigureOut">
              <a:rPr lang="es-ES_tradnl" smtClean="0"/>
              <a:t>01/01/2000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00D3D8B8-82F7-48B4-B029-9D6C3F17F8F0}" type="slidenum">
              <a:rPr lang="es-ES_tradnl" smtClean="0"/>
              <a:t>‹Nº›</a:t>
            </a:fld>
            <a:endParaRPr lang="es-ES_tradnl"/>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25D63D0-96BB-414C-B6BC-B75DAAF5DF55}" type="datetimeFigureOut">
              <a:rPr lang="es-ES_tradnl" smtClean="0"/>
              <a:t>01/01/2000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00D3D8B8-82F7-48B4-B029-9D6C3F17F8F0}" type="slidenum">
              <a:rPr lang="es-ES_tradnl" smtClean="0"/>
              <a:t>‹Nº›</a:t>
            </a:fld>
            <a:endParaRPr lang="es-ES_tradnl"/>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425D63D0-96BB-414C-B6BC-B75DAAF5DF55}" type="datetimeFigureOut">
              <a:rPr lang="es-ES_tradnl" smtClean="0"/>
              <a:t>01/01/2000</a:t>
            </a:fld>
            <a:endParaRPr lang="es-ES_tradnl"/>
          </a:p>
        </p:txBody>
      </p:sp>
      <p:sp>
        <p:nvSpPr>
          <p:cNvPr id="9" name="8 Marcador de número de diapositiva"/>
          <p:cNvSpPr>
            <a:spLocks noGrp="1"/>
          </p:cNvSpPr>
          <p:nvPr>
            <p:ph type="sldNum" sz="quarter" idx="15"/>
          </p:nvPr>
        </p:nvSpPr>
        <p:spPr/>
        <p:txBody>
          <a:bodyPr rtlCol="0"/>
          <a:lstStyle/>
          <a:p>
            <a:fld id="{00D3D8B8-82F7-48B4-B029-9D6C3F17F8F0}" type="slidenum">
              <a:rPr lang="es-ES_tradnl" smtClean="0"/>
              <a:t>‹Nº›</a:t>
            </a:fld>
            <a:endParaRPr lang="es-ES_tradnl"/>
          </a:p>
        </p:txBody>
      </p:sp>
      <p:sp>
        <p:nvSpPr>
          <p:cNvPr id="10" name="9 Marcador de pie de página"/>
          <p:cNvSpPr>
            <a:spLocks noGrp="1"/>
          </p:cNvSpPr>
          <p:nvPr>
            <p:ph type="ftr" sz="quarter" idx="16"/>
          </p:nvPr>
        </p:nvSpPr>
        <p:spPr/>
        <p:txBody>
          <a:bodyPr rtlCol="0"/>
          <a:lstStyle/>
          <a:p>
            <a:endParaRPr lang="es-ES_tradnl"/>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425D63D0-96BB-414C-B6BC-B75DAAF5DF55}" type="datetimeFigureOut">
              <a:rPr lang="es-ES_tradnl" smtClean="0"/>
              <a:t>01/01/2000</a:t>
            </a:fld>
            <a:endParaRPr lang="es-ES_tradnl"/>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_tradnl"/>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00D3D8B8-82F7-48B4-B029-9D6C3F17F8F0}" type="slidenum">
              <a:rPr lang="es-ES_tradnl" smtClean="0"/>
              <a:t>‹Nº›</a:t>
            </a:fld>
            <a:endParaRPr lang="es-ES_tradnl"/>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425D63D0-96BB-414C-B6BC-B75DAAF5DF55}" type="datetimeFigureOut">
              <a:rPr lang="es-ES_tradnl" smtClean="0"/>
              <a:t>01/01/2000</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00D3D8B8-82F7-48B4-B029-9D6C3F17F8F0}" type="slidenum">
              <a:rPr lang="es-ES_tradnl" smtClean="0"/>
              <a:t>‹Nº›</a:t>
            </a:fld>
            <a:endParaRPr lang="es-ES_tradnl"/>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425D63D0-96BB-414C-B6BC-B75DAAF5DF55}" type="datetimeFigureOut">
              <a:rPr lang="es-ES_tradnl" smtClean="0"/>
              <a:t>01/01/2000</a:t>
            </a:fld>
            <a:endParaRPr lang="es-ES_tradnl"/>
          </a:p>
        </p:txBody>
      </p:sp>
      <p:sp>
        <p:nvSpPr>
          <p:cNvPr id="8" name="7 Marcador de pie de página"/>
          <p:cNvSpPr>
            <a:spLocks noGrp="1"/>
          </p:cNvSpPr>
          <p:nvPr>
            <p:ph type="ftr" sz="quarter" idx="11"/>
          </p:nvPr>
        </p:nvSpPr>
        <p:spPr/>
        <p:txBody>
          <a:bodyPr/>
          <a:lstStyle/>
          <a:p>
            <a:endParaRPr lang="es-ES_tradnl"/>
          </a:p>
        </p:txBody>
      </p:sp>
      <p:sp>
        <p:nvSpPr>
          <p:cNvPr id="9" name="8 Marcador de número de diapositiva"/>
          <p:cNvSpPr>
            <a:spLocks noGrp="1"/>
          </p:cNvSpPr>
          <p:nvPr>
            <p:ph type="sldNum" sz="quarter" idx="12"/>
          </p:nvPr>
        </p:nvSpPr>
        <p:spPr/>
        <p:txBody>
          <a:bodyPr/>
          <a:lstStyle/>
          <a:p>
            <a:fld id="{00D3D8B8-82F7-48B4-B029-9D6C3F17F8F0}" type="slidenum">
              <a:rPr lang="es-ES_tradnl" smtClean="0"/>
              <a:t>‹Nº›</a:t>
            </a:fld>
            <a:endParaRPr lang="es-ES_tradnl"/>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425D63D0-96BB-414C-B6BC-B75DAAF5DF55}" type="datetimeFigureOut">
              <a:rPr lang="es-ES_tradnl" smtClean="0"/>
              <a:t>01/01/2000</a:t>
            </a:fld>
            <a:endParaRPr lang="es-ES_tradnl"/>
          </a:p>
        </p:txBody>
      </p:sp>
      <p:sp>
        <p:nvSpPr>
          <p:cNvPr id="7" name="6 Marcador de número de diapositiva"/>
          <p:cNvSpPr>
            <a:spLocks noGrp="1"/>
          </p:cNvSpPr>
          <p:nvPr>
            <p:ph type="sldNum" sz="quarter" idx="11"/>
          </p:nvPr>
        </p:nvSpPr>
        <p:spPr/>
        <p:txBody>
          <a:bodyPr rtlCol="0"/>
          <a:lstStyle/>
          <a:p>
            <a:fld id="{00D3D8B8-82F7-48B4-B029-9D6C3F17F8F0}" type="slidenum">
              <a:rPr lang="es-ES_tradnl" smtClean="0"/>
              <a:t>‹Nº›</a:t>
            </a:fld>
            <a:endParaRPr lang="es-ES_tradnl"/>
          </a:p>
        </p:txBody>
      </p:sp>
      <p:sp>
        <p:nvSpPr>
          <p:cNvPr id="8" name="7 Marcador de pie de página"/>
          <p:cNvSpPr>
            <a:spLocks noGrp="1"/>
          </p:cNvSpPr>
          <p:nvPr>
            <p:ph type="ftr" sz="quarter" idx="12"/>
          </p:nvPr>
        </p:nvSpPr>
        <p:spPr/>
        <p:txBody>
          <a:bodyPr rtlCol="0"/>
          <a:lstStyle/>
          <a:p>
            <a:endParaRPr lang="es-ES_tradnl"/>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25D63D0-96BB-414C-B6BC-B75DAAF5DF55}" type="datetimeFigureOut">
              <a:rPr lang="es-ES_tradnl" smtClean="0"/>
              <a:t>01/01/2000</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p:txBody>
          <a:bodyPr/>
          <a:lstStyle/>
          <a:p>
            <a:fld id="{00D3D8B8-82F7-48B4-B029-9D6C3F17F8F0}" type="slidenum">
              <a:rPr lang="es-ES_tradnl" smtClean="0"/>
              <a:t>‹Nº›</a:t>
            </a:fld>
            <a:endParaRPr lang="es-ES_tradnl"/>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425D63D0-96BB-414C-B6BC-B75DAAF5DF55}" type="datetimeFigureOut">
              <a:rPr lang="es-ES_tradnl" smtClean="0"/>
              <a:t>01/01/2000</a:t>
            </a:fld>
            <a:endParaRPr lang="es-ES_tradnl"/>
          </a:p>
        </p:txBody>
      </p:sp>
      <p:sp>
        <p:nvSpPr>
          <p:cNvPr id="22" name="21 Marcador de número de diapositiva"/>
          <p:cNvSpPr>
            <a:spLocks noGrp="1"/>
          </p:cNvSpPr>
          <p:nvPr>
            <p:ph type="sldNum" sz="quarter" idx="15"/>
          </p:nvPr>
        </p:nvSpPr>
        <p:spPr/>
        <p:txBody>
          <a:bodyPr rtlCol="0"/>
          <a:lstStyle/>
          <a:p>
            <a:fld id="{00D3D8B8-82F7-48B4-B029-9D6C3F17F8F0}" type="slidenum">
              <a:rPr lang="es-ES_tradnl" smtClean="0"/>
              <a:t>‹Nº›</a:t>
            </a:fld>
            <a:endParaRPr lang="es-ES_tradnl"/>
          </a:p>
        </p:txBody>
      </p:sp>
      <p:sp>
        <p:nvSpPr>
          <p:cNvPr id="23" name="22 Marcador de pie de página"/>
          <p:cNvSpPr>
            <a:spLocks noGrp="1"/>
          </p:cNvSpPr>
          <p:nvPr>
            <p:ph type="ftr" sz="quarter" idx="16"/>
          </p:nvPr>
        </p:nvSpPr>
        <p:spPr/>
        <p:txBody>
          <a:bodyPr rtlCol="0"/>
          <a:lstStyle/>
          <a:p>
            <a:endParaRPr lang="es-ES_tradnl"/>
          </a:p>
        </p:txBody>
      </p:sp>
    </p:spTree>
  </p:cSld>
  <p:clrMapOvr>
    <a:overrideClrMapping bg1="lt1" tx1="dk1" bg2="lt2" tx2="dk2" accent1="accent1" accent2="accent2" accent3="accent3" accent4="accent4" accent5="accent5" accent6="accent6" hlink="hlink" folHlink="folHlink"/>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425D63D0-96BB-414C-B6BC-B75DAAF5DF55}" type="datetimeFigureOut">
              <a:rPr lang="es-ES_tradnl" smtClean="0"/>
              <a:t>01/01/2000</a:t>
            </a:fld>
            <a:endParaRPr lang="es-ES_tradnl"/>
          </a:p>
        </p:txBody>
      </p:sp>
      <p:sp>
        <p:nvSpPr>
          <p:cNvPr id="18" name="17 Marcador de número de diapositiva"/>
          <p:cNvSpPr>
            <a:spLocks noGrp="1"/>
          </p:cNvSpPr>
          <p:nvPr>
            <p:ph type="sldNum" sz="quarter" idx="11"/>
          </p:nvPr>
        </p:nvSpPr>
        <p:spPr/>
        <p:txBody>
          <a:bodyPr rtlCol="0"/>
          <a:lstStyle/>
          <a:p>
            <a:fld id="{00D3D8B8-82F7-48B4-B029-9D6C3F17F8F0}" type="slidenum">
              <a:rPr lang="es-ES_tradnl" smtClean="0"/>
              <a:t>‹Nº›</a:t>
            </a:fld>
            <a:endParaRPr lang="es-ES_tradnl"/>
          </a:p>
        </p:txBody>
      </p:sp>
      <p:sp>
        <p:nvSpPr>
          <p:cNvPr id="21" name="20 Marcador de pie de página"/>
          <p:cNvSpPr>
            <a:spLocks noGrp="1"/>
          </p:cNvSpPr>
          <p:nvPr>
            <p:ph type="ftr" sz="quarter" idx="12"/>
          </p:nvPr>
        </p:nvSpPr>
        <p:spPr/>
        <p:txBody>
          <a:bodyPr rtlCol="0"/>
          <a:lstStyle/>
          <a:p>
            <a:endParaRPr lang="es-ES_tradnl"/>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25D63D0-96BB-414C-B6BC-B75DAAF5DF55}" type="datetimeFigureOut">
              <a:rPr lang="es-ES_tradnl" smtClean="0"/>
              <a:t>01/01/2000</a:t>
            </a:fld>
            <a:endParaRPr lang="es-ES_tradnl"/>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_tradnl"/>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0D3D8B8-82F7-48B4-B029-9D6C3F17F8F0}" type="slidenum">
              <a:rPr lang="es-ES_tradnl" smtClean="0"/>
              <a:t>‹Nº›</a:t>
            </a:fld>
            <a:endParaRPr lang="es-ES_trad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43108" y="785794"/>
            <a:ext cx="6172200" cy="1894362"/>
          </a:xfrm>
        </p:spPr>
        <p:txBody>
          <a:bodyPr>
            <a:normAutofit/>
          </a:bodyPr>
          <a:lstStyle/>
          <a:p>
            <a:r>
              <a:rPr lang="es-ES_tradnl" sz="4400" dirty="0" smtClean="0"/>
              <a:t>Virus de  computadora.</a:t>
            </a:r>
            <a:endParaRPr lang="es-ES_tradnl" sz="4400" dirty="0"/>
          </a:p>
        </p:txBody>
      </p:sp>
      <p:sp>
        <p:nvSpPr>
          <p:cNvPr id="3" name="2 Subtítulo"/>
          <p:cNvSpPr>
            <a:spLocks noGrp="1"/>
          </p:cNvSpPr>
          <p:nvPr>
            <p:ph type="subTitle" idx="1"/>
          </p:nvPr>
        </p:nvSpPr>
        <p:spPr/>
        <p:txBody>
          <a:bodyPr>
            <a:normAutofit/>
          </a:bodyPr>
          <a:lstStyle/>
          <a:p>
            <a:r>
              <a:rPr lang="es-ES_tradnl" sz="4800" dirty="0" smtClean="0"/>
              <a:t>Equipo 6. </a:t>
            </a:r>
            <a:endParaRPr lang="es-ES_tradnl" sz="4800" dirty="0"/>
          </a:p>
        </p:txBody>
      </p:sp>
      <p:pic>
        <p:nvPicPr>
          <p:cNvPr id="1026" name="Picture 2"/>
          <p:cNvPicPr>
            <a:picLocks noChangeAspect="1" noChangeArrowheads="1"/>
          </p:cNvPicPr>
          <p:nvPr/>
        </p:nvPicPr>
        <p:blipFill>
          <a:blip r:embed="rId2"/>
          <a:srcRect/>
          <a:stretch>
            <a:fillRect/>
          </a:stretch>
        </p:blipFill>
        <p:spPr bwMode="auto">
          <a:xfrm>
            <a:off x="5357818" y="3000372"/>
            <a:ext cx="3071831" cy="3194704"/>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357158" y="285728"/>
            <a:ext cx="2619375" cy="1743075"/>
          </a:xfrm>
          <a:prstGeom prst="rect">
            <a:avLst/>
          </a:prstGeom>
          <a:noFill/>
          <a:ln w="9525">
            <a:noFill/>
            <a:miter lim="800000"/>
            <a:headEnd/>
            <a:tailEnd/>
          </a:ln>
        </p:spPr>
      </p:pic>
      <p:pic>
        <p:nvPicPr>
          <p:cNvPr id="4099" name="Picture 3"/>
          <p:cNvPicPr>
            <a:picLocks noChangeAspect="1" noChangeArrowheads="1"/>
          </p:cNvPicPr>
          <p:nvPr/>
        </p:nvPicPr>
        <p:blipFill>
          <a:blip r:embed="rId3"/>
          <a:srcRect/>
          <a:stretch>
            <a:fillRect/>
          </a:stretch>
        </p:blipFill>
        <p:spPr bwMode="auto">
          <a:xfrm>
            <a:off x="2857488" y="285728"/>
            <a:ext cx="2352675" cy="1943100"/>
          </a:xfrm>
          <a:prstGeom prst="rect">
            <a:avLst/>
          </a:prstGeom>
          <a:noFill/>
          <a:ln w="9525">
            <a:noFill/>
            <a:miter lim="800000"/>
            <a:headEnd/>
            <a:tailEnd/>
          </a:ln>
        </p:spPr>
      </p:pic>
      <p:pic>
        <p:nvPicPr>
          <p:cNvPr id="4100" name="Picture 4"/>
          <p:cNvPicPr>
            <a:picLocks noChangeAspect="1" noChangeArrowheads="1"/>
          </p:cNvPicPr>
          <p:nvPr/>
        </p:nvPicPr>
        <p:blipFill>
          <a:blip r:embed="rId4"/>
          <a:srcRect/>
          <a:stretch>
            <a:fillRect/>
          </a:stretch>
        </p:blipFill>
        <p:spPr bwMode="auto">
          <a:xfrm>
            <a:off x="357158" y="2214554"/>
            <a:ext cx="2133600" cy="2143125"/>
          </a:xfrm>
          <a:prstGeom prst="rect">
            <a:avLst/>
          </a:prstGeom>
          <a:noFill/>
          <a:ln w="9525">
            <a:noFill/>
            <a:miter lim="800000"/>
            <a:headEnd/>
            <a:tailEnd/>
          </a:ln>
        </p:spPr>
      </p:pic>
      <p:pic>
        <p:nvPicPr>
          <p:cNvPr id="4101" name="Picture 5"/>
          <p:cNvPicPr>
            <a:picLocks noChangeAspect="1" noChangeArrowheads="1"/>
          </p:cNvPicPr>
          <p:nvPr/>
        </p:nvPicPr>
        <p:blipFill>
          <a:blip r:embed="rId5"/>
          <a:srcRect/>
          <a:stretch>
            <a:fillRect/>
          </a:stretch>
        </p:blipFill>
        <p:spPr bwMode="auto">
          <a:xfrm>
            <a:off x="3214678" y="3143248"/>
            <a:ext cx="3899308" cy="3119446"/>
          </a:xfrm>
          <a:prstGeom prst="rect">
            <a:avLst/>
          </a:prstGeom>
          <a:noFill/>
          <a:ln w="9525">
            <a:noFill/>
            <a:miter lim="800000"/>
            <a:headEnd/>
            <a:tailEnd/>
          </a:ln>
        </p:spPr>
      </p:pic>
      <p:pic>
        <p:nvPicPr>
          <p:cNvPr id="4102" name="Picture 6"/>
          <p:cNvPicPr>
            <a:picLocks noChangeAspect="1" noChangeArrowheads="1"/>
          </p:cNvPicPr>
          <p:nvPr/>
        </p:nvPicPr>
        <p:blipFill>
          <a:blip r:embed="rId6"/>
          <a:srcRect/>
          <a:stretch>
            <a:fillRect/>
          </a:stretch>
        </p:blipFill>
        <p:spPr bwMode="auto">
          <a:xfrm>
            <a:off x="5929322" y="172268"/>
            <a:ext cx="2077794" cy="1970848"/>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sz="3200" b="1" dirty="0" smtClean="0"/>
              <a:t>Tipos de virus de computadoras</a:t>
            </a:r>
            <a:r>
              <a:rPr lang="es-ES_tradnl" b="1" dirty="0" smtClean="0"/>
              <a:t/>
            </a:r>
            <a:br>
              <a:rPr lang="es-ES_tradnl" b="1" dirty="0" smtClean="0"/>
            </a:br>
            <a:endParaRPr lang="es-ES_tradnl" dirty="0"/>
          </a:p>
        </p:txBody>
      </p:sp>
      <p:sp>
        <p:nvSpPr>
          <p:cNvPr id="3" name="2 Marcador de contenido"/>
          <p:cNvSpPr>
            <a:spLocks noGrp="1"/>
          </p:cNvSpPr>
          <p:nvPr>
            <p:ph sz="quarter" idx="1"/>
          </p:nvPr>
        </p:nvSpPr>
        <p:spPr/>
        <p:txBody>
          <a:bodyPr/>
          <a:lstStyle/>
          <a:p>
            <a:r>
              <a:rPr lang="es-MX" dirty="0" smtClean="0"/>
              <a:t>En </a:t>
            </a:r>
            <a:r>
              <a:rPr lang="es-MX" dirty="0" smtClean="0"/>
              <a:t>informática, </a:t>
            </a:r>
            <a:r>
              <a:rPr lang="es-MX" dirty="0" smtClean="0"/>
              <a:t>un virus de computadora es un programa malicioso desarrollado por programadores que infecta un sistema para realizar alguna acción determinada. Puede dañar el sistema de archivos, robar o secuestrar información o hacer copias de si mismo e intentar esparcirse a otras computadoras utilizando diversos medios. </a:t>
            </a:r>
            <a:br>
              <a:rPr lang="es-MX" dirty="0" smtClean="0"/>
            </a:br>
            <a:endParaRPr lang="es-ES_tradnl" dirty="0"/>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
            </a:r>
            <a:br>
              <a:rPr lang="es-ES_tradnl" dirty="0" smtClean="0"/>
            </a:br>
            <a:r>
              <a:rPr lang="es-ES_tradnl" b="1" dirty="0" smtClean="0"/>
              <a:t>Virus de Boot</a:t>
            </a:r>
            <a:endParaRPr lang="es-ES_tradnl" dirty="0"/>
          </a:p>
        </p:txBody>
      </p:sp>
      <p:sp>
        <p:nvSpPr>
          <p:cNvPr id="3" name="2 Marcador de contenido"/>
          <p:cNvSpPr>
            <a:spLocks noGrp="1"/>
          </p:cNvSpPr>
          <p:nvPr>
            <p:ph sz="quarter" idx="1"/>
          </p:nvPr>
        </p:nvSpPr>
        <p:spPr/>
        <p:txBody>
          <a:bodyPr/>
          <a:lstStyle/>
          <a:p>
            <a:r>
              <a:rPr lang="es-MX" dirty="0" smtClean="0"/>
              <a:t>Uno de los primeros tipos de virus conocido, el virus de boot infecta la partición de inicialización del sistema operativo. El virus se activa cuando la computadora es encendida y el sistema operativo se carga. </a:t>
            </a:r>
            <a:endParaRPr lang="es-MX" dirty="0" smtClean="0"/>
          </a:p>
          <a:p>
            <a:endParaRPr lang="es-ES_tradnl" dirty="0"/>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
            </a:r>
            <a:br>
              <a:rPr lang="es-ES_tradnl" dirty="0" smtClean="0"/>
            </a:br>
            <a:r>
              <a:rPr lang="es-ES_tradnl" b="1" dirty="0" smtClean="0"/>
              <a:t>Time </a:t>
            </a:r>
            <a:r>
              <a:rPr lang="es-ES_tradnl" b="1" dirty="0" smtClean="0"/>
              <a:t>Bomb</a:t>
            </a:r>
            <a:endParaRPr lang="es-ES_tradnl" dirty="0"/>
          </a:p>
        </p:txBody>
      </p:sp>
      <p:sp>
        <p:nvSpPr>
          <p:cNvPr id="3" name="2 Marcador de contenido"/>
          <p:cNvSpPr>
            <a:spLocks noGrp="1"/>
          </p:cNvSpPr>
          <p:nvPr>
            <p:ph sz="quarter" idx="1"/>
          </p:nvPr>
        </p:nvSpPr>
        <p:spPr/>
        <p:txBody>
          <a:bodyPr/>
          <a:lstStyle/>
          <a:p>
            <a:r>
              <a:rPr lang="es-MX" dirty="0" smtClean="0"/>
              <a:t>Los virus del tipo "bomba de tiempo" son programados para que se activen en determinados momentos, definido por su creador. Una vez infectado un determinado sistema, el virus solamente se activará y causará algún tipo de daño el día o el instante previamente definido.</a:t>
            </a:r>
            <a:endParaRPr lang="es-ES_tradnl" dirty="0"/>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
            </a:r>
            <a:br>
              <a:rPr lang="es-ES_tradnl" dirty="0" smtClean="0"/>
            </a:br>
            <a:r>
              <a:rPr lang="es-ES_tradnl" b="1" dirty="0" smtClean="0"/>
              <a:t>Lombrices, worm o gusanos</a:t>
            </a:r>
            <a:endParaRPr lang="es-ES_tradnl" dirty="0"/>
          </a:p>
        </p:txBody>
      </p:sp>
      <p:sp>
        <p:nvSpPr>
          <p:cNvPr id="3" name="2 Marcador de contenido"/>
          <p:cNvSpPr>
            <a:spLocks noGrp="1"/>
          </p:cNvSpPr>
          <p:nvPr>
            <p:ph sz="quarter" idx="1"/>
          </p:nvPr>
        </p:nvSpPr>
        <p:spPr/>
        <p:txBody>
          <a:bodyPr>
            <a:normAutofit/>
          </a:bodyPr>
          <a:lstStyle/>
          <a:p>
            <a:r>
              <a:rPr lang="es-MX" dirty="0" smtClean="0"/>
              <a:t>Con el interés de hacer un virus pueda esparcirse de la forma más amplia posible, sus creadores a veces, dejaron de lado el hecho de dañar el sistema de los usuarios infectados y pasaron a programar sus virus de forma que sólo se repliquen, sin el objetivo de causar graves daños al sistema. De esta forma, sus autores tratan de hacer sus creaciones más conocidas en internet. </a:t>
            </a:r>
            <a:endParaRPr lang="es-ES_tradnl" dirty="0"/>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Troyanos o caballos de Troya</a:t>
            </a:r>
            <a:r>
              <a:rPr lang="es-MX" dirty="0" smtClean="0"/>
              <a:t> </a:t>
            </a:r>
            <a:endParaRPr lang="es-ES_tradnl" dirty="0"/>
          </a:p>
        </p:txBody>
      </p:sp>
      <p:sp>
        <p:nvSpPr>
          <p:cNvPr id="3" name="2 Marcador de contenido"/>
          <p:cNvSpPr>
            <a:spLocks noGrp="1"/>
          </p:cNvSpPr>
          <p:nvPr>
            <p:ph sz="quarter" idx="1"/>
          </p:nvPr>
        </p:nvSpPr>
        <p:spPr/>
        <p:txBody>
          <a:bodyPr>
            <a:normAutofit lnSpcReduction="10000"/>
          </a:bodyPr>
          <a:lstStyle/>
          <a:p>
            <a:r>
              <a:rPr lang="es-MX" dirty="0" smtClean="0"/>
              <a:t>Ciertos virus traen en su interior un código aparte, que le permite a una persona acceder a la computadora infectada o recolectar datos y enviarlos por Internet a un desconocido, sin que el usuario se de cuenta de esto. Estos códigos son denominados Troyanos o caballos de Troya. </a:t>
            </a:r>
            <a:br>
              <a:rPr lang="es-MX" dirty="0" smtClean="0"/>
            </a:br>
            <a:r>
              <a:rPr lang="es-MX" dirty="0" smtClean="0"/>
              <a:t>Inicialmente, los caballos de Troya permitían que la computadora infectada pudiera recibir comandos externos, sin el conocimiento del usuario. De esta forma el invasor podría leer, copiar, borrar y alterar datos del sistema. Actualmente los caballos de Troya buscan robar datos confidenciales del usuario, como contraseñas bancarias. </a:t>
            </a:r>
            <a:endParaRPr lang="es-ES_tradnl" dirty="0"/>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t>Hijackers</a:t>
            </a:r>
            <a:r>
              <a:rPr lang="es-ES_tradnl" dirty="0" smtClean="0"/>
              <a:t> </a:t>
            </a:r>
            <a:endParaRPr lang="es-ES_tradnl" dirty="0"/>
          </a:p>
        </p:txBody>
      </p:sp>
      <p:sp>
        <p:nvSpPr>
          <p:cNvPr id="3" name="2 Marcador de contenido"/>
          <p:cNvSpPr>
            <a:spLocks noGrp="1"/>
          </p:cNvSpPr>
          <p:nvPr>
            <p:ph sz="quarter" idx="1"/>
          </p:nvPr>
        </p:nvSpPr>
        <p:spPr/>
        <p:txBody>
          <a:bodyPr/>
          <a:lstStyle/>
          <a:p>
            <a:r>
              <a:rPr lang="es-MX" dirty="0" smtClean="0"/>
              <a:t>Los hijackers son programas o scripts que "secuestran" navegadores de Internet, principalmente el Internet Explorer</a:t>
            </a:r>
            <a:r>
              <a:rPr lang="es-MX" dirty="0" smtClean="0"/>
              <a:t>.</a:t>
            </a:r>
          </a:p>
          <a:p>
            <a:r>
              <a:rPr lang="es-MX" dirty="0" smtClean="0"/>
              <a:t>El </a:t>
            </a:r>
            <a:r>
              <a:rPr lang="es-MX" dirty="0" smtClean="0"/>
              <a:t>hijacker altera la página inicial del browser e impide al usuario </a:t>
            </a:r>
            <a:r>
              <a:rPr lang="es-MX" dirty="0" smtClean="0"/>
              <a:t>cambiarla.</a:t>
            </a:r>
            <a:endParaRPr lang="es-ES_tradnl" dirty="0"/>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err="1" smtClean="0"/>
              <a:t>Keylogger</a:t>
            </a:r>
            <a:endParaRPr lang="es-ES_tradnl" dirty="0"/>
          </a:p>
        </p:txBody>
      </p:sp>
      <p:sp>
        <p:nvSpPr>
          <p:cNvPr id="3" name="2 Marcador de contenido"/>
          <p:cNvSpPr>
            <a:spLocks noGrp="1"/>
          </p:cNvSpPr>
          <p:nvPr>
            <p:ph sz="quarter" idx="1"/>
          </p:nvPr>
        </p:nvSpPr>
        <p:spPr/>
        <p:txBody>
          <a:bodyPr/>
          <a:lstStyle/>
          <a:p>
            <a:r>
              <a:rPr lang="es-MX" dirty="0" smtClean="0"/>
              <a:t>Actualmente los keyloggers son desarrollados para medios ilícitos, como por ejemplo robo de contraseñas bancarias. Son utilizados también por usuarios con un poco más de conocimiento para poder obtener contraseñas personales, como de cuentas de email, MSN, entre otros. Existen tipos de keyloggers que capturan la pantalla de la víctima, de manera de saber, quien implantó el </a:t>
            </a:r>
            <a:r>
              <a:rPr lang="es-MX" dirty="0" err="1" smtClean="0"/>
              <a:t>keylogger</a:t>
            </a:r>
            <a:r>
              <a:rPr lang="es-MX" dirty="0" smtClean="0"/>
              <a:t>, lo que la persona está haciendo en la computadora. </a:t>
            </a:r>
            <a:endParaRPr lang="es-ES_tradnl" dirty="0"/>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t>Zombie</a:t>
            </a:r>
            <a:r>
              <a:rPr lang="es-ES_tradnl" dirty="0" smtClean="0"/>
              <a:t> </a:t>
            </a:r>
            <a:endParaRPr lang="es-ES_tradnl" dirty="0"/>
          </a:p>
        </p:txBody>
      </p:sp>
      <p:sp>
        <p:nvSpPr>
          <p:cNvPr id="3" name="2 Marcador de contenido"/>
          <p:cNvSpPr>
            <a:spLocks noGrp="1"/>
          </p:cNvSpPr>
          <p:nvPr>
            <p:ph sz="quarter" idx="1"/>
          </p:nvPr>
        </p:nvSpPr>
        <p:spPr/>
        <p:txBody>
          <a:bodyPr/>
          <a:lstStyle/>
          <a:p>
            <a:r>
              <a:rPr lang="es-MX" dirty="0" smtClean="0"/>
              <a:t>El estado zombie en una computadora ocurre cuando es infectada y está siendo controlada por terceros. Pueden usarlo para diseminar virus , keyloggers, y procedimientos invasivos en general. Usualmente esta situación ocurre porque la computadora tiene su Firewall y/o sistema operativo </a:t>
            </a:r>
            <a:r>
              <a:rPr lang="es-MX" dirty="0" smtClean="0"/>
              <a:t>desactualizado.</a:t>
            </a:r>
            <a:endParaRPr lang="es-ES_tradnl" dirty="0"/>
          </a:p>
        </p:txBody>
      </p:sp>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TotalTime>
  <Words>440</Words>
  <Application>Microsoft Office PowerPoint</Application>
  <PresentationFormat>Presentación en pantalla (4:3)</PresentationFormat>
  <Paragraphs>19</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Mirador</vt:lpstr>
      <vt:lpstr>Virus de  computadora.</vt:lpstr>
      <vt:lpstr>Tipos de virus de computadoras </vt:lpstr>
      <vt:lpstr> Virus de Boot</vt:lpstr>
      <vt:lpstr> Time Bomb</vt:lpstr>
      <vt:lpstr> Lombrices, worm o gusanos</vt:lpstr>
      <vt:lpstr>Troyanos o caballos de Troya </vt:lpstr>
      <vt:lpstr>Hijackers </vt:lpstr>
      <vt:lpstr>Keylogger</vt:lpstr>
      <vt:lpstr>Zombie </vt:lpstr>
      <vt:lpstr>Diapositiva 10</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Virus de  computadora.</dc:title>
  <dc:creator>Usuario</dc:creator>
  <cp:lastModifiedBy>Usuario</cp:lastModifiedBy>
  <cp:revision>3</cp:revision>
  <dcterms:created xsi:type="dcterms:W3CDTF">2000-01-01T07:25:33Z</dcterms:created>
  <dcterms:modified xsi:type="dcterms:W3CDTF">2000-01-01T07:48:27Z</dcterms:modified>
</cp:coreProperties>
</file>